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78" r:id="rId4"/>
    <p:sldId id="275" r:id="rId5"/>
    <p:sldId id="279" r:id="rId6"/>
    <p:sldId id="271" r:id="rId7"/>
    <p:sldId id="273" r:id="rId8"/>
    <p:sldId id="274" r:id="rId9"/>
    <p:sldId id="262" r:id="rId10"/>
    <p:sldId id="261" r:id="rId11"/>
    <p:sldId id="277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270" r:id="rId20"/>
    <p:sldId id="272" r:id="rId21"/>
    <p:sldId id="276" r:id="rId22"/>
    <p:sldId id="280" r:id="rId23"/>
    <p:sldId id="260" r:id="rId24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515"/>
    <a:srgbClr val="53C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87" d="100"/>
          <a:sy n="87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CED611-A044-754D-BB40-9A267C2916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0CF6A-6FD0-1D42-873A-08352AAA2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9354D-602F-6245-916B-A0DAE9B3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B7EAC-DA88-BD47-AFB8-D015022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04/18/2024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358D6-F48E-B149-8E19-B6738D78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364D5-D5C7-6647-94E5-2914BD9B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0147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C74E-AA01-5E44-ABD4-81EF21C8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F23F5-56B8-3F4D-8C40-51A010F56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BE879-F624-4D4B-B21F-F47611C0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04/18/2024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836E-C180-AF4E-B869-10AA4457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1E84F-F988-994C-87C3-F846A7D1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3279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7E5BE-2745-6640-9415-2B81D51B3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D3F7A-0A4B-FC41-8CBA-1BECD252A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5D3B-35C4-524D-A567-EB801F90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04/18/2024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3CD58-1B6A-6647-86DE-6C201780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2CF2D-B123-0A44-9AB9-654CCD48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921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F430-3A48-D245-9D66-9E2AC170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697B-61BE-F64E-9753-9EBD8D27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23F1-11A0-9741-A71A-A5DBEB70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04/18/2024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5577B-4832-1B47-AC0E-6C2A0361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4DCD3-3681-B14D-9659-38CEA08D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745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25F3-FFDB-A543-8A3A-81C2EBC1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F5382-7DC3-CF45-85E8-E28E4D64B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698CA-E35F-E345-B1B5-7F63D28F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04/18/2024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DD76D-514B-6E4E-A8FF-879123FA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CA71A-5644-2A43-8548-FFA54400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5256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AB38-064E-B14E-A779-FAB6F1F8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18715-5B3C-714A-BAA6-B70B7E081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2E32F-3ED2-A542-A596-7D7B4E08C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5BAE0-84EB-8844-A971-AE3E6171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04/18/2024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8E549-48E8-7847-AAA4-091A0BDA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304F6-24E1-784B-BDF4-E751515F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1184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1A0F-81BB-8E41-87C2-721D1E96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5C638-F67E-D34E-89BC-7DF36F70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A9347-1542-DC4B-88CC-D78799921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8B820-E8EB-D647-B809-D9F1650D5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D5EE2-A960-C447-8071-022D1B913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CEE70-92CE-5D42-8DA0-6D8FDCD6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04/18/2024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58C07-BE1A-9647-9202-BFC0EAAB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F69FF-CF12-774A-8FAD-A8EA55BD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4473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6E21-C1B2-FA48-9D8D-CEF78806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E49DF-B6FB-1F49-B5BE-087D4C81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04/18/2024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B30C9-2909-AC43-9E33-ECE24B4A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088FE-398D-8E48-8177-8F508BC5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3807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D02D4-4104-074C-85E2-8689552C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04/18/2024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DBA6C-02C5-8E4D-BB10-EA31BFA6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F5539-1BAE-A943-B580-893B4860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0315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1F57-3DD7-6043-B6D3-665A1DEF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5123-003D-4246-9DCE-634E57643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F585-C727-AC42-B5C4-7DDD9B183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88053-F8C3-A649-8148-CFB4A0D0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04/18/2024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78CF3-2DA7-8C4E-91D2-6D361AD2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35623-4C97-3D4E-8C0E-98A6BDEF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600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2BBE-4291-3349-9BB8-1C0D67EF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BC1E8-1F12-E547-8DA3-DB833016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0F42D-A180-6340-963C-8D564D9B0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EBBD8-2EE4-C147-BA59-40869356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04/18/2024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8B94D-6DEE-5745-97B0-5A0AFAAC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9B33F-3128-1847-B1D4-6380429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4146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78DCCF-A484-5147-A17D-6B95905FC0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20EFF-280D-C845-9AB1-C6E1903C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08" y="365125"/>
            <a:ext cx="8962292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2392-BAB2-8446-94B3-5FA9EFB79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BDDA1-9EB5-1B4C-831C-527461EFB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DCCC-3A1F-3B45-9B6C-B60A1BBB3C57}" type="datetimeFigureOut">
              <a:rPr lang="en-UA" smtClean="0"/>
              <a:t>04/18/2024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94B39-B9FE-924A-B947-AA24AFB9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6D544-DA64-8641-A26C-F87A89990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299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hyperlink" Target="http://rcbs-bar.b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2555189" y="118389"/>
            <a:ext cx="6371966" cy="627019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none" dirty="0" smtClean="0">
                <a:solidFill>
                  <a:schemeClr val="tx1"/>
                </a:solidFill>
                <a:effectLst>
                  <a:glow rad="6096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ГУК «</a:t>
            </a:r>
            <a:r>
              <a:rPr lang="ru-RU" sz="1800" b="1" cap="none" dirty="0" err="1" smtClean="0">
                <a:solidFill>
                  <a:schemeClr val="tx1"/>
                </a:solidFill>
                <a:effectLst>
                  <a:glow rad="6096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Барановичская</a:t>
            </a:r>
            <a:r>
              <a:rPr lang="ru-RU" sz="1800" b="1" cap="none" dirty="0" smtClean="0">
                <a:solidFill>
                  <a:schemeClr val="tx1"/>
                </a:solidFill>
                <a:effectLst>
                  <a:glow rad="6096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</a:t>
            </a:r>
            <a:r>
              <a:rPr lang="be-BY" sz="1800" b="1" cap="none" dirty="0" smtClean="0">
                <a:solidFill>
                  <a:schemeClr val="tx1"/>
                </a:solidFill>
                <a:effectLst>
                  <a:glow rad="6096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cap="none" dirty="0" smtClean="0">
                <a:solidFill>
                  <a:schemeClr val="tx1"/>
                </a:solidFill>
                <a:effectLst>
                  <a:glow rad="6096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библиотечная система»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none" dirty="0" smtClean="0">
                <a:solidFill>
                  <a:schemeClr val="tx1"/>
                </a:solidFill>
                <a:effectLst>
                  <a:glow rad="6096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комплектования, обработки и организации единого фонда</a:t>
            </a:r>
            <a:endParaRPr lang="ru-RU" sz="1800" cap="none" dirty="0">
              <a:solidFill>
                <a:schemeClr val="tx1"/>
              </a:solidFill>
              <a:effectLst>
                <a:glow rad="609600">
                  <a:schemeClr val="bg1">
                    <a:alpha val="9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Рисунок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42"/>
            <a:ext cx="2471196" cy="18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21275" y="6386513"/>
            <a:ext cx="220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0">
                  <a:noFill/>
                </a:ln>
                <a:solidFill>
                  <a:srgbClr val="2A65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Новая Мышь, </a:t>
            </a:r>
            <a:r>
              <a:rPr lang="ru-RU" sz="1600" b="1" dirty="0" smtClean="0">
                <a:ln w="0">
                  <a:noFill/>
                </a:ln>
                <a:solidFill>
                  <a:srgbClr val="2A65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600" b="1" dirty="0">
              <a:ln w="0">
                <a:noFill/>
              </a:ln>
              <a:solidFill>
                <a:srgbClr val="2A651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3269" y="2054431"/>
            <a:ext cx="1049458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2A6515"/>
                </a:solidFill>
                <a:effectLst>
                  <a:glow rad="8763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Обзор </a:t>
            </a:r>
            <a:r>
              <a:rPr lang="ru-RU" sz="4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2A6515"/>
                </a:solidFill>
                <a:effectLst>
                  <a:glow rad="8763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новинок </a:t>
            </a:r>
          </a:p>
          <a:p>
            <a:pPr algn="ctr">
              <a:defRPr/>
            </a:pPr>
            <a:r>
              <a:rPr lang="ru-RU" sz="4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2A6515"/>
                </a:solidFill>
                <a:effectLst>
                  <a:glow rad="8763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Белорусской литературы </a:t>
            </a:r>
          </a:p>
          <a:p>
            <a:pPr algn="ctr">
              <a:defRPr/>
            </a:pPr>
            <a:r>
              <a:rPr lang="ru-RU" sz="4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2A6515"/>
                </a:solidFill>
                <a:effectLst>
                  <a:glow rad="8763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2024 года</a:t>
            </a:r>
          </a:p>
          <a:p>
            <a:pPr algn="ctr">
              <a:defRPr/>
            </a:pPr>
            <a:r>
              <a:rPr lang="ru-RU" sz="4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2A6515"/>
                </a:solidFill>
                <a:effectLst>
                  <a:glow rad="8763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Литературного издательства </a:t>
            </a:r>
            <a:br>
              <a:rPr lang="ru-RU" sz="4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2A6515"/>
                </a:solidFill>
                <a:effectLst>
                  <a:glow rad="8763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2A6515"/>
                </a:solidFill>
                <a:effectLst>
                  <a:glow rad="8763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«АДУКАЦЫЯ І ВЫХАВАННЕ»</a:t>
            </a:r>
            <a:endParaRPr lang="ru-RU" sz="4400" b="1" dirty="0">
              <a:ln w="3175">
                <a:solidFill>
                  <a:schemeClr val="tx1"/>
                </a:solidFill>
                <a:prstDash val="solid"/>
              </a:ln>
              <a:solidFill>
                <a:srgbClr val="2A6515"/>
              </a:solidFill>
              <a:effectLst>
                <a:glow rad="8763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8289" y="118389"/>
            <a:ext cx="3313711" cy="1791195"/>
          </a:xfrm>
          <a:prstGeom prst="rect">
            <a:avLst/>
          </a:prstGeom>
        </p:spPr>
      </p:pic>
      <p:pic>
        <p:nvPicPr>
          <p:cNvPr id="5" name="scott-buckley-childhoo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3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261" y="0"/>
            <a:ext cx="7263740" cy="69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-22141"/>
            <a:ext cx="4845132" cy="70788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10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Ольга Богданова</a:t>
            </a:r>
          </a:p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Белорусские болота</a:t>
            </a:r>
          </a:p>
          <a:p>
            <a:pPr algn="ctr"/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серия "Планета животных"</a:t>
            </a:r>
          </a:p>
          <a:p>
            <a:pPr algn="ctr"/>
            <a:endParaRPr lang="ru-RU" sz="28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Книга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знакомство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обитателями болот Беларуси. На страницах вы узнаете, благодаря чему бобр может пережёвывать пищу под водой, какую черепаху можно встретить на территории нашей страны, как отличить цаплю от журавля и многое-многое другое про обитателей болотистой местности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школьного возраста</a:t>
            </a:r>
            <a:endParaRPr lang="ru-RU" sz="24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3634381"/>
      </p:ext>
    </p:extLst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shop.by/upload/resize_cache/iblock/34d/13iww02fazgqwt2cbd0nod5f6d8g4cuw/500_500_1/Unikalnyy-mir-Avstralii-i-Okeanii.-Seriya-_Planeta-zhivotnykh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138" y="0"/>
            <a:ext cx="7552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015279"/>
            <a:ext cx="4560125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с обитателями Австралии и Океании. На страницах вы узнаете, почему коала - не медведь, видит ли гаттерия своим «третьим глазом», как попугай какапо разучился летать и многое-многое другое про обитателей далёких стран Южного полушария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младшего школьного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484914" cy="20325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</a:t>
            </a:r>
            <a:r>
              <a:rPr lang="ru-RU" sz="40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Кошевар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мир Австралии и 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Океании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ерия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"Планета животных"</a:t>
            </a:r>
          </a:p>
        </p:txBody>
      </p:sp>
    </p:spTree>
    <p:extLst>
      <p:ext uri="{BB962C8B-B14F-4D97-AF65-F5344CB8AC3E}">
        <p14:creationId xmlns:p14="http://schemas.microsoft.com/office/powerpoint/2010/main" val="1638030662"/>
      </p:ext>
    </p:extLst>
  </p:cSld>
  <p:clrMapOvr>
    <a:masterClrMapping/>
  </p:clrMapOvr>
  <p:transition spd="med" advTm="10000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044" y="1229225"/>
            <a:ext cx="12100956" cy="55861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altLang="ru-RU" dirty="0" smtClean="0">
                <a:solidFill>
                  <a:srgbClr val="252525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Серия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 «Я горжусь! / Я </a:t>
            </a:r>
            <a:r>
              <a:rPr lang="ru-RU" altLang="ru-RU" sz="20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ганаруся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</a:t>
            </a:r>
          </a:p>
          <a:p>
            <a:pPr lvl="0" algn="just"/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</a:t>
            </a:r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 заказу 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 </a:t>
            </a:r>
          </a:p>
          <a:p>
            <a:pPr lvl="0" algn="just"/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Научно-методическим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 </a:t>
            </a:r>
            <a:endParaRPr lang="ru-RU" altLang="ru-RU" sz="20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2921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«Национальный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</a:t>
            </a:r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Министерства </a:t>
            </a:r>
            <a:endParaRPr lang="ru-RU" altLang="ru-RU" sz="20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2921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подготовлены </a:t>
            </a:r>
          </a:p>
          <a:p>
            <a:pPr lvl="0" algn="just"/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 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</a:t>
            </a:r>
          </a:p>
          <a:p>
            <a:pPr lvl="0" algn="just"/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 </a:t>
            </a:r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серии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горжусь! / Я </a:t>
            </a:r>
            <a:r>
              <a:rPr lang="ru-RU" altLang="ru-RU" sz="20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ганаруся</a:t>
            </a:r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!».</a:t>
            </a:r>
          </a:p>
          <a:p>
            <a:pPr lvl="0" algn="just"/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Книги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выходят на русском и белорусском языках</a:t>
            </a:r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Небольшие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формату книги серии в увлекательной форме познакомят маленьких читателей c главными символами нашего государства, их элементами, историей происхождения и их значением, расскажут о достопримечательностях Беларуси, её героическом прошлом и современных достижениях, об архитектурных памятниках и красотах белорусской природы.</a:t>
            </a:r>
          </a:p>
          <a:p>
            <a:pPr lvl="0" algn="just"/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Издания 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красочно иллюстрированы, оснащены QR-кодами с выходом на </a:t>
            </a:r>
            <a:r>
              <a:rPr lang="ru-RU" altLang="ru-RU" sz="20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аудиоверсии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текстов, которые озвучены профессиональными артистами, некоторые  издания содержат развивающие задания.</a:t>
            </a:r>
          </a:p>
          <a:p>
            <a:pPr lvl="0" algn="just"/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Серия рекомендована детям старшего дошкольного возраста для совместного изучения со взрослыми и детям младшего школьного возраста для самостоятельного чтения.</a:t>
            </a:r>
          </a:p>
          <a:p>
            <a:pPr lvl="0" algn="just"/>
            <a:r>
              <a:rPr lang="ru-RU" alt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Газета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 «</a:t>
            </a:r>
            <a:r>
              <a:rPr lang="ru-RU" altLang="ru-RU" sz="20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Звязда</a:t>
            </a:r>
            <a:r>
              <a:rPr lang="ru-RU" alt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921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» — о серии книг «Я горжусь!».</a:t>
            </a:r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300" y="0"/>
            <a:ext cx="5838700" cy="35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10" y="207734"/>
            <a:ext cx="627809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книг «Я горжусь!»</a:t>
            </a:r>
          </a:p>
        </p:txBody>
      </p:sp>
    </p:spTree>
    <p:extLst>
      <p:ext uri="{BB962C8B-B14F-4D97-AF65-F5344CB8AC3E}">
        <p14:creationId xmlns:p14="http://schemas.microsoft.com/office/powerpoint/2010/main" val="7978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shop.by/upload/resize_cache/iblock/7ec/riybrjfghdepx73d3g7kjkty1gzhowc6/500_500_1/BELORUSSKIE-NARODNYE-REMYESLA.-Seriya-_YA-gorzhus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085"/>
            <a:ext cx="5023262" cy="69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3282" y="99083"/>
            <a:ext cx="72687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Ванина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Белорусские народные ремёсла</a:t>
            </a:r>
          </a:p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"Я горжусь!"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18266" y="1748356"/>
            <a:ext cx="61870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ремёслами занимались наши предки? Сохранились ли секреты их мастерства? О чём могут рассказать удивительные вещи из прошлого? Издание, насыщенное яркими иллюстрациями, отвечает на эти и другие вопросы по теме народного декоративно-прикладного искусства Беларуси. А также помогает больше узнать о нашей культуре, проникнуться её богатством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младшего школьного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pPr algn="just"/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Книга содержит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endParaRPr lang="ru-RU" sz="22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2286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6612" y="212259"/>
            <a:ext cx="73824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Вольга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Ваніна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Беларускія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народныя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рамествы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ерыя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0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ганаруся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3055" y="2207592"/>
            <a:ext cx="62147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Якімі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рамёствамі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займаліся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нашы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продкі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захаваліся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сакрэты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майстэрства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значэнне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прызначэнне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дзіўных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рэчаў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мінулага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люстраванае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выданне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адказвае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гэтыя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іншыя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пытанні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тэме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дэкаратыўна-прыкладнога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мастацтва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Дапамагае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даведацца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нашу культуру,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адчуць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багацце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дзяцей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малодшага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ўзросту</a:t>
            </a:r>
            <a:endParaRPr lang="ru-RU" sz="24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1143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Кніга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змяшчае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</a:p>
        </p:txBody>
      </p:sp>
      <p:pic>
        <p:nvPicPr>
          <p:cNvPr id="5122" name="Picture 2" descr="https://pshop.by/upload/resize_cache/iblock/23a/fz8638qj6ssrz3jzgoz9mjb0qbqdp0gb/500_500_1/Belaruskiya-narodnyya-ramestvy-_Seryya-_YA-ganarusy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6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9303" y="83128"/>
            <a:ext cx="70816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Ванина</a:t>
            </a:r>
          </a:p>
          <a:p>
            <a:pPr algn="ctr"/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памятные даты Республики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</a:p>
          <a:p>
            <a:pPr algn="ctr"/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ерия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горжусь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pshop.by/upload/resize_cache/iblock/48c/k28l2z7eop050eoxgbtrud6pslfa25jk/500_500_1/Prazdniki-i-pamyatnye-daty-Respubliki-Belarus-_Seriya-_YA-gorzhus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6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19303" y="2674594"/>
            <a:ext cx="62860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книге ты узнаешь о государственных праздниках, праздничных днях и памятных датах, их истории и значении. Они объединяют людей, напоминают о важных событиях, помогают сохранять историческую память и традиции.</a:t>
            </a:r>
          </a:p>
          <a:p>
            <a:pPr algn="just"/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детей младшего школьного возраста</a:t>
            </a: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Книга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QR-код</a:t>
            </a:r>
          </a:p>
          <a:p>
            <a:pPr algn="just"/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3490" y="261257"/>
            <a:ext cx="697871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Вольга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Ваніна</a:t>
            </a:r>
            <a:endParaRPr lang="ru-RU" sz="40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Святы і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памятныя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даты</a:t>
            </a:r>
          </a:p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Рэспублікі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Беларусь </a:t>
            </a:r>
          </a:p>
          <a:p>
            <a:pPr algn="ctr"/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серыя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ганаруся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6181" y="2927843"/>
            <a:ext cx="62385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Прачытаўшы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гэтую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кнігу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ты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даведаешся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святы,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святочныя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даты,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гісторыю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значэнне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Яны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аб’ядноўваюць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людзей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нагадваюць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падзеі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дапамагаюць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захоўваць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гістарычную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памяць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традыцыі</a:t>
            </a:r>
            <a:endParaRPr lang="ru-RU" sz="24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дзяцей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малодшага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ўзросту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Кніга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змяшчае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QR-код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96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307" y="2724743"/>
            <a:ext cx="61316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Книга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 о роли белорусских космонавтов в освоении космоса, зарождении и становлении белорусской космонавтики. Способствует воспитанию, патриотизма, гордости за достижения белорусской науки в космической отрасли.</a:t>
            </a:r>
          </a:p>
          <a:p>
            <a:pPr algn="just"/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детей младшего школьного возраста</a:t>
            </a: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Книга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QR-код</a:t>
            </a:r>
          </a:p>
          <a:p>
            <a:pPr algn="just"/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58691" y="17813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Ванина</a:t>
            </a:r>
          </a:p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звёздам </a:t>
            </a:r>
          </a:p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Белорусы 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космосе</a:t>
            </a:r>
          </a:p>
          <a:p>
            <a:pPr algn="ctr"/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"Я горжусь!"</a:t>
            </a:r>
          </a:p>
          <a:p>
            <a:pPr algn="ctr"/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old.aiv.by/image/cache/catalog/07.2023/%D0%9F%D1%83%D1%82%D1%8C%20%D0%BA%20%D0%B7%D0%B2%D0%B5%D0%B7%D0%B4%D0%B0%D0%BC%20%28%D0%AF%20%D0%B3%D0%BE%D1%80%D0%B6%D1%83%D1%81%D1%8C%29_1%20%D1%81%D1%82%D1%80%20%D0%9E%D0%91%D0%9B-543x7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01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shop.by/upload/resize_cache/iblock/77f/gyjwvs0uz01dxxlze6no7mccs76l9okq/500_500_1/SHlyakh-da-zor.-Belarusy-_-kosmase.-Seryya-_YA-ganarusy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03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77444" y="125129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Вольга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Ваніна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 да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endParaRPr lang="ru-RU" sz="36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Беларусы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космасе</a:t>
            </a:r>
            <a:endParaRPr lang="ru-RU" sz="36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серыя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"Я </a:t>
            </a:r>
            <a:r>
              <a:rPr lang="ru-RU" sz="20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ганаруся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90556" y="2600729"/>
            <a:ext cx="62741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Кніга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расказвае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ролю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беларускіх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касманаўтаў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асваенні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космасу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зараджэнне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станаўленне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касманаўтыкі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Спрыяе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выхаванню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патрыятызму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гонару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дасягненні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навукі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касмічнай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галіне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дзяцей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малодшага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ўзросту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Кніга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змяшчае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QR-код</a:t>
            </a:r>
          </a:p>
        </p:txBody>
      </p:sp>
    </p:spTree>
    <p:extLst>
      <p:ext uri="{BB962C8B-B14F-4D97-AF65-F5344CB8AC3E}">
        <p14:creationId xmlns:p14="http://schemas.microsoft.com/office/powerpoint/2010/main" val="282130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" y="1077218"/>
            <a:ext cx="12192002" cy="58939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Серия книг «Мир путешествий»  основана в 2021 году.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Книги познакомят с увлекательными сведениями 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Фактами о планете Земля, о традициях и быте населяющих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ее народов. Расскажут о богатой истории и неповторимой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 народов мира, о шедеврах архитектуры,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ревнейших храмах и исторических памятниках, дворцах,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дивят красотами пейзажей, необычными животными,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проживают на различных материках.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Издания в прочных твердых переплетах, красочно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иллюстрированы, с элементами дополненной реальности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видеороликов перенесут читателя в самые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  и живописные места нашей планеты.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просмотра контента нужны смартфон или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 с доступом в Интернет и наше бесплатное приложение  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Aiv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-дополненная реальность для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 конце каждого раздела – викторина, которая поможет закрепить и запомнить прочитанное.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Книги серии адресованы детям среднего и старшего школьного возраста. А сопровождать юных читателей в путешествии по материкам и странам будут два веселых персонажа Алёна и Максим.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9870" y="1077218"/>
            <a:ext cx="5622129" cy="38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199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книг c дополненной реальностью </a:t>
            </a:r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путешествий»</a:t>
            </a:r>
          </a:p>
        </p:txBody>
      </p:sp>
    </p:spTree>
    <p:extLst>
      <p:ext uri="{BB962C8B-B14F-4D97-AF65-F5344CB8AC3E}">
        <p14:creationId xmlns:p14="http://schemas.microsoft.com/office/powerpoint/2010/main" val="41416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:blinds dir="vert"/>
      </p:transition>
    </mc:Choice>
    <mc:Fallback xmlns="">
      <p:transition spd="slow" advTm="8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5012" y="1830863"/>
            <a:ext cx="11340935" cy="301427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рубрике «новые поступления в библиотечный фонд» мы знакомим пользователей с новыми поступлениями литературы в систему. Вашему вниманию предлагаем литературу на любой вкус и возраст, для самых маленьких читателей и родителей, для  учащихся  школ, книги для учебы и для души.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 каждой новинке вы получите всю необходимую информацию: внешний вид издания, аннотацию.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эта информация будет полезна и интересна читателям.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8175" y="630534"/>
            <a:ext cx="9607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Толох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П. - библиотекарь отдел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комплектования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организации единого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shop.by/upload/resize_cache/iblock/82f/zjq5g5fmk9hl52kclfnb8zlaufls9ozy/500_500_1/Oblozhka-az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8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8873" y="1300770"/>
            <a:ext cx="770312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Привет</a:t>
            </a:r>
            <a:r>
              <a:rPr lang="ru-RU" sz="19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Алёна и Максим приглашают тебя в увлекательное путешествие к Кавказским горам, на побережье Каспийского моря, где расположена жемчужина Южного Кавказа </a:t>
            </a:r>
            <a:r>
              <a:rPr lang="ru-RU" sz="19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Азербайджан. Это государство </a:t>
            </a:r>
            <a:r>
              <a:rPr lang="ru-RU" sz="19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славится </a:t>
            </a:r>
            <a:r>
              <a:rPr lang="ru-RU" sz="19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красотой природных ландшафтов, богатством исторического наследия. Азербайджан называют Страной огней. На вершинах местных гор пылают «вечные» огни, а из земли бьёт ключом чёрная кровь Земли </a:t>
            </a:r>
            <a:r>
              <a:rPr lang="ru-RU" sz="19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нефть. Здесь азербайджанский народ построил своё государство, создал великую и неповторимую культуру, бережно сохранил уникальные традиции славных предков. Мы посетим цветные горы, грязевые вулканы, волшебные озёра, великолепные дворцы и крепости древних правителей, священные мавзолеи и храмы. Познакомимся с затерянными мирами горцев-отшельников и ремесленников, со старинными азербайджанскими обрядами и обычаями. </a:t>
            </a:r>
          </a:p>
          <a:p>
            <a:pPr algn="just"/>
            <a:r>
              <a:rPr lang="ru-RU" sz="19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9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 каждого раздела читателей ждёт викторина, которая поможет запомнить самые интересные факты</a:t>
            </a:r>
            <a:r>
              <a:rPr lang="ru-RU" sz="19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19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школьного </a:t>
            </a:r>
            <a:r>
              <a:rPr lang="ru-RU" sz="19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pPr algn="just"/>
            <a:r>
              <a:rPr lang="ru-RU" sz="19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Книга </a:t>
            </a:r>
            <a:r>
              <a:rPr lang="ru-RU" sz="19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контент дополненной реальности. В книге содержатся QR-коды для видео</a:t>
            </a:r>
            <a:endParaRPr lang="ru-RU" sz="1900" b="0" i="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2286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8256" y="-16499"/>
            <a:ext cx="7453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Кошевар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Кристина </a:t>
            </a:r>
            <a:r>
              <a:rPr lang="ru-RU" sz="32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Гобена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 </a:t>
            </a:r>
          </a:p>
          <a:p>
            <a:pPr algn="ctr"/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ерия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"Мир путешествий"</a:t>
            </a:r>
          </a:p>
        </p:txBody>
      </p:sp>
    </p:spTree>
    <p:extLst>
      <p:ext uri="{BB962C8B-B14F-4D97-AF65-F5344CB8AC3E}">
        <p14:creationId xmlns:p14="http://schemas.microsoft.com/office/powerpoint/2010/main" val="374553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shop.by/upload/resize_cache/iblock/094/brmuiv6ahmtxe4gmc21oqqdj7liwqcun/500_500_1/OBL_Belarus-1_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5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7636" y="2001705"/>
            <a:ext cx="707769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Привет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Давай вместе отправимся в путешествие по родным белорусским просторам и посетим все области нашей страны. Сопровождать тебя будут Алёна и Максим. Они расскажут о богатой истории нашего народа, покажут уникальные памятники архитектуры и неповторимые пейзажи. </a:t>
            </a: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 каждого раздела тебя ждёт викторина, которая поможет запомнить самые интересные факты. </a:t>
            </a:r>
            <a:endParaRPr lang="ru-RU" sz="24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2286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школьного возраста</a:t>
            </a: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Книга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контент дополненной реальности. В книге содержатся QR-коды для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endParaRPr lang="ru-RU" sz="2000" b="0" i="0" dirty="0">
              <a:solidFill>
                <a:srgbClr val="000000"/>
              </a:solidFill>
              <a:effectLst>
                <a:glow rad="228600">
                  <a:schemeClr val="bg1"/>
                </a:glow>
              </a:effectLst>
              <a:latin typeface="roboto_ltregular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2980" y="11704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</a:t>
            </a:r>
            <a:r>
              <a:rPr lang="ru-RU" sz="40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Кошевар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</a:p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"Мир путешествий"</a:t>
            </a:r>
            <a:endParaRPr lang="ru-RU" sz="2000" b="0" i="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035138" cy="68897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85558" y="2051463"/>
            <a:ext cx="68441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Давайте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отправимся в захватывающее путешествие по России! Сопровождать читателей будут весёлые персонажи Алёна и Максим. Они расскажут о самом интересном: о народах и их культуре, о достижениях и рекордах, о необычных животных и памятниках природы…</a:t>
            </a: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 каждого раздела — викторина, которая поможет запомнить удивительные факты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школьного возраста</a:t>
            </a: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Книга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контент дополненной реальности. В книге содержатся QR-коды для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33704" y="160754"/>
            <a:ext cx="49322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Элина Сапожникова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"Мир путешествий"</a:t>
            </a:r>
          </a:p>
        </p:txBody>
      </p:sp>
    </p:spTree>
    <p:extLst>
      <p:ext uri="{BB962C8B-B14F-4D97-AF65-F5344CB8AC3E}">
        <p14:creationId xmlns:p14="http://schemas.microsoft.com/office/powerpoint/2010/main" val="3524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Content="1"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4088" y="619125"/>
            <a:ext cx="8569325" cy="2809875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4158530"/>
            <a:ext cx="1057101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для более подробного уточнения 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обслуживания: 64-25-66(взрослое отделения)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64-25-63 (детское отделение)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46-19-42;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40-28-09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(отдел комплектования)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http://rcbs-bar.by/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размещён электронный каталог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32C88CBA-4A9C-4588-A536-3FBCFF342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shop.by/upload/iblock/e63/sjjyaz99evkm9iu2dldux1ys0e9l6f90/trudpravo_pr_228x33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1828"/>
            <a:ext cx="3699642" cy="68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62922" y="1812615"/>
            <a:ext cx="853958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Допущено 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образования Республики Беларусь в качестве учебного пособия для студентов учреждений высшего образования по юридическим специальностям.</a:t>
            </a:r>
          </a:p>
          <a:p>
            <a:pPr algn="just"/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Практикум 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профессорско-преподавательским составом, учёными и практиками Академии МВД Республики Беларусь, Академии управления при Президенте Республики Беларусь, БГУ, БГЭУ, Верховного Суда, Международного университета «МИТСО» на основе новой типовой учебной программы по курсу «Трудовое право».</a:t>
            </a:r>
          </a:p>
          <a:p>
            <a:pPr algn="just"/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Учебно-методическим 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достоинством издания являются методические рекомендации, адресованные преподавателям и студентам и нацеленные на разъяснение наиболее методически сложных вопросов при изучении соответствующих тем курса.</a:t>
            </a:r>
          </a:p>
          <a:p>
            <a:pPr algn="just"/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тема практикума, помимо методических рекомендаций, </a:t>
            </a:r>
            <a:endParaRPr lang="ru-RU" sz="17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3683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сопровождена 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вопросами, которые должны изучить студенты при подготовке </a:t>
            </a:r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just"/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практическим занятиям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списками нормативных правовых актов и </a:t>
            </a:r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рекомендованной</a:t>
            </a:r>
          </a:p>
          <a:p>
            <a:pPr algn="just"/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По отдельным темам есть контрольные </a:t>
            </a:r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just"/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которые могут </a:t>
            </a:r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использоваться 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преподавателями для </a:t>
            </a:r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algn="just"/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коллоквиумов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студентами 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для </a:t>
            </a:r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самоконтроля 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 знаний.</a:t>
            </a:r>
          </a:p>
          <a:p>
            <a:pPr algn="just"/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адресовано преподавателям и студентам юридических </a:t>
            </a:r>
            <a:endParaRPr lang="ru-RU" sz="17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3683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вузов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факультетов 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колледжей, а также всем, кто интересуется </a:t>
            </a:r>
            <a:endParaRPr lang="ru-RU" sz="17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3683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трудовым </a:t>
            </a:r>
            <a:r>
              <a:rPr lang="ru-RU" sz="17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368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9106" y="990728"/>
            <a:ext cx="7097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для студентов учреждений высшего образования по специальностям "Правоведение", "Экономическое право"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7391" y="-4182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право</a:t>
            </a:r>
          </a:p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6411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72075" cy="70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72075" y="2524521"/>
            <a:ext cx="62876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Книга </a:t>
            </a:r>
            <a:r>
              <a:rPr lang="ru-RU" sz="22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с историей педагогики нашей страны, знаковыми личностями в сфере просвещения, учебными заведениями, становлением национальной системы образования. Издание раскрывает основные достижения современной белорусской модели образования, отражает её идейную направленность. </a:t>
            </a:r>
            <a:endParaRPr lang="ru-RU" sz="22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Адресовано </a:t>
            </a:r>
            <a:r>
              <a:rPr lang="ru-RU" sz="22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средних и старших классов, а также педагогам и всем, </a:t>
            </a:r>
            <a:endParaRPr lang="ru-RU" sz="22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2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интересуется историей и </a:t>
            </a:r>
            <a:r>
              <a:rPr lang="ru-RU" sz="22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</a:t>
            </a:r>
          </a:p>
          <a:p>
            <a:pPr algn="just"/>
            <a:r>
              <a:rPr lang="ru-RU" sz="22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белорусского </a:t>
            </a:r>
            <a:r>
              <a:rPr lang="ru-RU" sz="22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27967" y="1508858"/>
            <a:ext cx="50942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 </a:t>
            </a:r>
          </a:p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история, современность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6071" y="31530"/>
            <a:ext cx="327448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В. </a:t>
            </a:r>
            <a:r>
              <a:rPr lang="ru-RU" sz="3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Пекарь</a:t>
            </a:r>
          </a:p>
          <a:p>
            <a:pPr algn="ctr"/>
            <a:r>
              <a:rPr lang="ru-RU" sz="3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r>
              <a:rPr lang="ru-RU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Самосюк</a:t>
            </a:r>
            <a:endParaRPr lang="ru-RU" sz="30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r>
              <a:rPr lang="ru-RU" sz="3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Сапожникова</a:t>
            </a:r>
            <a:endParaRPr lang="ru-RU" sz="30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81886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6384" y="783272"/>
            <a:ext cx="72756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Школы мира в Беларуси» – книга культуролога П.М.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Сапотько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 участниках проекта «Сеть Школ мира в Республике Беларусь», инициированного Белорусским фондом мира при поддержке Министерства образования Республики Беларусь. Проект направлен на воспитание детей и молодежи на принципах дружбы и взаимопонимания, уважительного отношения к культурным традициям разных стран, а также на укрепление единства белорусского общества и реализацию задач государственной молодежной политики.</a:t>
            </a:r>
          </a:p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Школы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мира в нашей республике занимаются миротворческой и созидательной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деятельностью: организовывают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лагеря дружбы, вахты памяти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уроки мужества, </a:t>
            </a: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волонтерские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акции,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Патриотические </a:t>
            </a:r>
          </a:p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и т.д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Так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и юношество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воспитываются</a:t>
            </a:r>
          </a:p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духе патриотизма и высокой культуры, в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духе</a:t>
            </a:r>
          </a:p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любви к истории и культуре своей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культурному разнообразию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9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года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Городищенская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М.А.Скипора</a:t>
            </a: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Барановичского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вошла в 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215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заведений, которым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присвоен </a:t>
            </a:r>
          </a:p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статус 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15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мира».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08837" y="89326"/>
            <a:ext cx="6221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мира в 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70809" y="970804"/>
            <a:ext cx="6858001" cy="4916385"/>
          </a:xfrm>
          <a:prstGeom prst="rect">
            <a:avLst/>
          </a:prstGeom>
        </p:spPr>
      </p:pic>
      <p:pic>
        <p:nvPicPr>
          <p:cNvPr id="16386" name="Picture 2" descr="https://pshop.by/upload/iblock/08f/98sxg49j779ufmnssf3d0bewyofu702e/SHkoly-mira-v-Belarusi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3249" y="3541526"/>
            <a:ext cx="2478751" cy="33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shop.by/upload/resize_cache/iblock/875/idjlt3iqcw5nza6llsthnzo5vi1g6kx3/500_500_1/ds_jhs_543x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00634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1184" y="2704857"/>
            <a:ext cx="61615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осуществлено при поддержке Центральной избирательной комиссии Республики Беларусь и Министерства образования Республики Беларусь</a:t>
            </a:r>
          </a:p>
          <a:p>
            <a:pPr algn="just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Научно‑популярное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для детей среднего и старшего школьного возраста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Книга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1185" y="160754"/>
            <a:ext cx="64522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</a:t>
            </a:r>
          </a:p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Будущему избирателю</a:t>
            </a:r>
          </a:p>
          <a:p>
            <a:pPr algn="ctr"/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оставитель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И.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Марахин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23194" cy="6829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6385" y="2494072"/>
            <a:ext cx="65398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Выданне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ажыццёўлена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падтрымцы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Цэнтральнай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выбарчай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камісіі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Рэспублікі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Беларусь і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Міністэрства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адукацыі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Рэспублікі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Беларусь</a:t>
            </a:r>
          </a:p>
          <a:p>
            <a:pPr algn="just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Навукова-папулярнае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выданне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дзяцей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сярэдняга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старэйшага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школьнага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ўзросту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Кніга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змяшчае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8265" y="113253"/>
            <a:ext cx="6673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 smtClean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Выбары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dirty="0" err="1" smtClean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Будучаму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выбаршчыку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кладальнік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І.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Марахін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64326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3" y="0"/>
            <a:ext cx="42524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46370" y="1446550"/>
            <a:ext cx="77308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Вясёлцы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любімаму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часопісу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беларускіх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дзяцей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— 65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гадоў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Слаўнаму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юбілею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прысвячаецца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зборнік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“Вясёлка-65”,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складзены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найлепшых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твораў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друкаваліся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часопісе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апошнія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пяць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гадоў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Класікі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сучасныя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казачнікі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лепшыя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дзіцячыя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паэты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 і 21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стагоддзяў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п’есы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гульні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чакаюць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чытачоў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старонках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юбілейнага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выдання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Гэтая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кніга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наш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падарунак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дзецям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бацькам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выхавальнікам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настаўнікам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Выданне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аздоблена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малюнкамі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славутага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мастака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Сяргея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Волкава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ўжо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некалькі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дзясяткаў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гадоў</a:t>
            </a:r>
            <a:endParaRPr lang="ru-RU" sz="24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2286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працуе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часопісам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ствараючы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кожнага</a:t>
            </a:r>
            <a:endParaRPr lang="ru-RU" sz="24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2286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нумара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яркія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ілюстрацыі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дзяцей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малодшага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школьнага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ўзросту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effectLst>
                <a:glow rad="2286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5559" y="0"/>
            <a:ext cx="6337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Вясёлка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65</a:t>
            </a:r>
          </a:p>
          <a:p>
            <a:pPr algn="ctr"/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Эліна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Сапожнікава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Анастасія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Радзікевіч</a:t>
            </a:r>
            <a:endParaRPr lang="ru-RU" sz="2400" dirty="0" smtClean="0">
              <a:ln>
                <a:solidFill>
                  <a:sysClr val="windowText" lastClr="000000"/>
                </a:solidFill>
              </a:ln>
              <a:solidFill>
                <a:srgbClr val="2A6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вершы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апавяданні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казкі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п'есы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гульні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9308259"/>
      </p:ext>
    </p:extLst>
  </p:cSld>
  <p:clrMapOvr>
    <a:masterClrMapping/>
  </p:clrMapOvr>
  <p:transition spd="med" advTm="12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4109545" cy="66941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Montserrat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Серия книг «Планета животных» основана в 2022 году.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Книги серии «Планета животных» расскажут о самых необычных фактах из жизни животных самых разных уголков нашей планеты, их повадках, рационе питания, особенностях строения.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Красочные иллюстрации, доступное и увлекательное изложение делает книги настоящей мини-энциклопедией для любознательных читателей. Издания способствуют расширению кругозора детей, помогают развивать воображение.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2A6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Книги серии адресованы детям младшего школьного возраста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4137" y="1126747"/>
            <a:ext cx="7987862" cy="52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65760" y="143672"/>
            <a:ext cx="8853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книг «Планета животных»</a:t>
            </a:r>
          </a:p>
        </p:txBody>
      </p:sp>
    </p:spTree>
    <p:extLst>
      <p:ext uri="{BB962C8B-B14F-4D97-AF65-F5344CB8AC3E}">
        <p14:creationId xmlns:p14="http://schemas.microsoft.com/office/powerpoint/2010/main" val="15344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304</Words>
  <Application>Microsoft Office PowerPoint</Application>
  <PresentationFormat>Широкоэкранный</PresentationFormat>
  <Paragraphs>184</Paragraphs>
  <Slides>23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roboto_ltregular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user</cp:lastModifiedBy>
  <cp:revision>35</cp:revision>
  <dcterms:created xsi:type="dcterms:W3CDTF">2023-07-27T11:19:03Z</dcterms:created>
  <dcterms:modified xsi:type="dcterms:W3CDTF">2024-04-18T08:22:26Z</dcterms:modified>
</cp:coreProperties>
</file>